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0" r:id="rId6"/>
    <p:sldId id="280" r:id="rId7"/>
    <p:sldId id="324" r:id="rId8"/>
    <p:sldId id="315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298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7" autoAdjust="0"/>
    <p:restoredTop sz="94598" autoAdjust="0"/>
  </p:normalViewPr>
  <p:slideViewPr>
    <p:cSldViewPr>
      <p:cViewPr varScale="1">
        <p:scale>
          <a:sx n="146" d="100"/>
          <a:sy n="146" d="100"/>
        </p:scale>
        <p:origin x="3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-102" y="-2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notesMaster" Target="notesMasters/notesMaster1.xml" Id="rId18" /><Relationship Type="http://schemas.openxmlformats.org/officeDocument/2006/relationships/customXml" Target="../customXml/item3.xml" Id="rId3" /><Relationship Type="http://schemas.openxmlformats.org/officeDocument/2006/relationships/presProps" Target="presProp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tags" Target="tags/tag1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tableStyles" Target="tableStyle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theme" Target="theme/theme1.xml" Id="rId23" /><Relationship Type="http://schemas.openxmlformats.org/officeDocument/2006/relationships/slide" Target="slides/slide6.xml" Id="rId10" /><Relationship Type="http://schemas.openxmlformats.org/officeDocument/2006/relationships/handoutMaster" Target="handoutMasters/handoutMaster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viewProps" Target="viewProps.xml" Id="rId22" /><Relationship Type="http://schemas.openxmlformats.org/officeDocument/2006/relationships/customXml" Target="/customXML/item4.xml" Id="imanage.xml" 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heme" Target="../theme/theme3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Header Placeholder 1">
            <a:extLst>
              <a:ext uri="{FF2B5EF4-FFF2-40B4-BE49-F238E27FC236}">
                <a16:creationId xmlns:a16="http://schemas.microsoft.com/office/drawing/2014/main" id="{1F0766C7-8D8F-42D9-A206-B08357B6ED71}"/>
              </a:ext>
            </a:extLst>
          </p:cNvPr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/>
            </a:lvl1pPr>
          </a:lstStyle>
          <a:p>
            <a:endParaRPr lang="en-US" altLang="en-US" dirty="0"/>
          </a:p>
        </p:txBody>
      </p:sp>
      <p:sp>
        <p:nvSpPr>
          <p:cNvPr id="27651" name="Date Placeholder 2">
            <a:extLst>
              <a:ext uri="{FF2B5EF4-FFF2-40B4-BE49-F238E27FC236}">
                <a16:creationId xmlns:a16="http://schemas.microsoft.com/office/drawing/2014/main" id="{5F9A0140-C977-4298-BDA7-FF232DE11033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defRPr>
            </a:lvl1pPr>
          </a:lstStyle>
          <a:p>
            <a:fld id="{0398F4D0-0D1D-2F4C-B50C-AE1292F2366D}" type="datetime1">
              <a:rPr lang="en-US" altLang="en-US"/>
              <a:pPr/>
              <a:t>3/11/2024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0D2E2A34-B818-4745-A53B-322425ED9D90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/>
            </a:lvl1pPr>
          </a:lstStyle>
          <a:p>
            <a:endParaRPr lang="en-US" altLang="en-US" dirty="0"/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7B1DEEE0-6410-4EE4-8D38-4CA350FB85AE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latin typeface="Calibri" panose="020F0502020204030204" pitchFamily="34" charset="0"/>
              </a:defRPr>
            </a:lvl1pPr>
          </a:lstStyle>
          <a:p>
            <a:fld id="{CBA99470-83B7-4E45-9C8F-0F88DC0D52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heme" Target="../theme/theme2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Header Placeholder 1">
            <a:extLst>
              <a:ext uri="{FF2B5EF4-FFF2-40B4-BE49-F238E27FC236}">
                <a16:creationId xmlns:a16="http://schemas.microsoft.com/office/drawing/2014/main" id="{656D4FE2-0654-44F6-A950-86D07E7EB143}"/>
              </a:ext>
            </a:extLst>
          </p:cNvPr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/>
            </a:lvl1pPr>
          </a:lstStyle>
          <a:p>
            <a:endParaRPr lang="en-US" altLang="en-US" dirty="0"/>
          </a:p>
        </p:txBody>
      </p:sp>
      <p:sp>
        <p:nvSpPr>
          <p:cNvPr id="19459" name="Date Placeholder 2">
            <a:extLst>
              <a:ext uri="{FF2B5EF4-FFF2-40B4-BE49-F238E27FC236}">
                <a16:creationId xmlns:a16="http://schemas.microsoft.com/office/drawing/2014/main" id="{6AAD1D32-2DF8-45E1-9BCA-7DB4D40EF4B1}"/>
              </a:ext>
            </a:extLst>
          </p:cNvPr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defRPr>
            </a:lvl1pPr>
          </a:lstStyle>
          <a:p>
            <a:fld id="{F6CCB8E6-856C-504F-9744-6E03FB8BB98F}" type="datetime1">
              <a:rPr lang="en-US" altLang="en-US"/>
              <a:pPr/>
              <a:t>3/11/2024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2292" name="Slide Image Placeholder 3">
            <a:extLst>
              <a:ext uri="{FF2B5EF4-FFF2-40B4-BE49-F238E27FC236}">
                <a16:creationId xmlns:a16="http://schemas.microsoft.com/office/drawing/2014/main" id="{D3CA9275-0C4D-2650-141F-812D001D5E92}"/>
              </a:ext>
            </a:extLst>
          </p:cNvPr>
          <p:cNvSpPr>
            <a:spLocks noGrp="1" noRot="1" noChangeAspect="1" noChangeArrowheads="1"/>
          </p:cNvSpPr>
          <p:nvPr>
            <p:ph type="sldImg" idx="5"/>
            <p:custDataLst>
              <p:tags r:id="rId4"/>
            </p:custDataLst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Notes Placeholder 4">
            <a:extLst>
              <a:ext uri="{FF2B5EF4-FFF2-40B4-BE49-F238E27FC236}">
                <a16:creationId xmlns:a16="http://schemas.microsoft.com/office/drawing/2014/main" id="{2B61589A-DFD4-4377-A024-6E6B7E1A8547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/>
          <a:lstStyle/>
          <a:p>
            <a:pPr lvl="0"/>
            <a:r>
              <a:rPr lang="en-US" noProof="0">
                <a:sym typeface="Wingdings"/>
              </a:rPr>
              <a:t>Click to edit Master text styles</a:t>
            </a:r>
          </a:p>
          <a:p>
            <a:pPr lvl="1"/>
            <a:r>
              <a:rPr lang="en-US" noProof="0">
                <a:sym typeface="Wingdings"/>
              </a:rPr>
              <a:t>Second level</a:t>
            </a:r>
          </a:p>
          <a:p>
            <a:pPr lvl="2"/>
            <a:r>
              <a:rPr lang="en-US" noProof="0">
                <a:sym typeface="Wingdings"/>
              </a:rPr>
              <a:t>Third level</a:t>
            </a:r>
          </a:p>
          <a:p>
            <a:pPr lvl="3"/>
            <a:r>
              <a:rPr lang="en-US" noProof="0">
                <a:sym typeface="Wingdings"/>
              </a:rPr>
              <a:t>Fourth level</a:t>
            </a:r>
          </a:p>
          <a:p>
            <a:pPr lvl="4"/>
            <a:r>
              <a:rPr lang="en-US" noProof="0">
                <a:sym typeface="Wingdings"/>
              </a:rPr>
              <a:t>Fifth level</a:t>
            </a:r>
            <a:endParaRPr lang="en-US" noProof="0"/>
          </a:p>
        </p:txBody>
      </p:sp>
      <p:sp>
        <p:nvSpPr>
          <p:cNvPr id="19462" name="Footer Placeholder 5">
            <a:extLst>
              <a:ext uri="{FF2B5EF4-FFF2-40B4-BE49-F238E27FC236}">
                <a16:creationId xmlns:a16="http://schemas.microsoft.com/office/drawing/2014/main" id="{05C584A0-5E6E-45FA-A8A5-55193196F843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/>
            </a:lvl1pPr>
          </a:lstStyle>
          <a:p>
            <a:endParaRPr lang="en-US" altLang="en-US" dirty="0"/>
          </a:p>
        </p:txBody>
      </p:sp>
      <p:sp>
        <p:nvSpPr>
          <p:cNvPr id="19463" name="Slide Number Placeholder 6">
            <a:extLst>
              <a:ext uri="{FF2B5EF4-FFF2-40B4-BE49-F238E27FC236}">
                <a16:creationId xmlns:a16="http://schemas.microsoft.com/office/drawing/2014/main" id="{6172847B-D00C-4FD1-95D9-DCD94B342BC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latin typeface="Calibri" panose="020F0502020204030204" pitchFamily="34" charset="0"/>
              </a:defRPr>
            </a:lvl1pPr>
          </a:lstStyle>
          <a:p>
            <a:fld id="{E34AF0FE-C52B-ED48-B2FA-91D330DEE1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B72AD33-8AA1-41E2-783A-A6295E1A5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FAB9375-319D-EB43-0D81-E5D076AC60B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82294ED-553B-BD56-1F1D-AB4376B171F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9B5A73EB-33D2-2F47-AD17-0AC5514D0575}" type="slidenum">
              <a:rPr lang="en-US" altLang="en-US"/>
              <a:pPr>
                <a:spcBef>
                  <a:spcPct val="0"/>
                </a:spcBef>
                <a:buSzTx/>
              </a:pPr>
              <a:t>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BDE1F93-43D4-5025-3CD1-9178872D8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1920F41-6693-920D-3F2A-13766AA8539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9AA0C2E-3CAB-67EA-A122-6A7036C8C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DD93279-A21C-D540-9FAC-F97FC13E421C}" type="slidenum">
              <a:rPr lang="en-US" altLang="en-US"/>
              <a:pPr>
                <a:spcBef>
                  <a:spcPct val="0"/>
                </a:spcBef>
                <a:buSzTx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1080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BDE1F93-43D4-5025-3CD1-9178872D8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1920F41-6693-920D-3F2A-13766AA8539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9AA0C2E-3CAB-67EA-A122-6A7036C8C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DD93279-A21C-D540-9FAC-F97FC13E421C}" type="slidenum">
              <a:rPr lang="en-US" altLang="en-US"/>
              <a:pPr>
                <a:spcBef>
                  <a:spcPct val="0"/>
                </a:spcBef>
                <a:buSzTx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10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BDE1F93-43D4-5025-3CD1-9178872D8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1920F41-6693-920D-3F2A-13766AA8539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9AA0C2E-3CAB-67EA-A122-6A7036C8C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DD93279-A21C-D540-9FAC-F97FC13E421C}" type="slidenum">
              <a:rPr lang="en-US" altLang="en-US"/>
              <a:pPr>
                <a:spcBef>
                  <a:spcPct val="0"/>
                </a:spcBef>
                <a:buSzTx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911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4F979885-DEA4-BEBA-6587-FC65F3933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19FF2E1C-D07C-1829-DA5E-B7C829275EA9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51829E9-53D5-9F4C-2674-BDD1803E938D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D4DCF2D3-E5E1-9845-984A-50FCA627CFAF}" type="slidenum">
              <a:rPr lang="en-US" altLang="en-US"/>
              <a:pPr>
                <a:spcBef>
                  <a:spcPct val="0"/>
                </a:spcBef>
                <a:buSzTx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E6968A8-4DA7-4202-8D8E-3277E6C0B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B6D72ED-DF75-4FDA-BE5A-9EBF79ACA08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6A2DA32-955E-49E7-B941-1E87E74AC8DD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2F2C7570-3026-4126-B1CC-B472E686C000}" type="slidenum">
              <a:rPr lang="en-US" altLang="en-US"/>
              <a:pPr>
                <a:spcBef>
                  <a:spcPct val="0"/>
                </a:spcBef>
                <a:buSzTx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E6968A8-4DA7-4202-8D8E-3277E6C0B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B6D72ED-DF75-4FDA-BE5A-9EBF79ACA086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6A2DA32-955E-49E7-B941-1E87E74AC8DD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2F2C7570-3026-4126-B1CC-B472E686C000}" type="slidenum">
              <a:rPr lang="en-US" altLang="en-US"/>
              <a:pPr>
                <a:spcBef>
                  <a:spcPct val="0"/>
                </a:spcBef>
                <a:buSzTx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049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BDE1F93-43D4-5025-3CD1-9178872D8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1920F41-6693-920D-3F2A-13766AA8539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9AA0C2E-3CAB-67EA-A122-6A7036C8C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DD93279-A21C-D540-9FAC-F97FC13E421C}" type="slidenum">
              <a:rPr lang="en-US" altLang="en-US"/>
              <a:pPr>
                <a:spcBef>
                  <a:spcPct val="0"/>
                </a:spcBef>
                <a:buSzTx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794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BDE1F93-43D4-5025-3CD1-9178872D8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1920F41-6693-920D-3F2A-13766AA8539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9AA0C2E-3CAB-67EA-A122-6A7036C8C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DD93279-A21C-D540-9FAC-F97FC13E421C}" type="slidenum">
              <a:rPr lang="en-US" altLang="en-US"/>
              <a:pPr>
                <a:spcBef>
                  <a:spcPct val="0"/>
                </a:spcBef>
                <a:buSzTx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722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BDE1F93-43D4-5025-3CD1-9178872D8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1920F41-6693-920D-3F2A-13766AA8539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9AA0C2E-3CAB-67EA-A122-6A7036C8C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DD93279-A21C-D540-9FAC-F97FC13E421C}" type="slidenum">
              <a:rPr lang="en-US" altLang="en-US"/>
              <a:pPr>
                <a:spcBef>
                  <a:spcPct val="0"/>
                </a:spcBef>
                <a:buSzTx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826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BDE1F93-43D4-5025-3CD1-9178872D8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1920F41-6693-920D-3F2A-13766AA8539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9AA0C2E-3CAB-67EA-A122-6A7036C8C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DD93279-A21C-D540-9FAC-F97FC13E421C}" type="slidenum">
              <a:rPr lang="en-US" altLang="en-US"/>
              <a:pPr>
                <a:spcBef>
                  <a:spcPct val="0"/>
                </a:spcBef>
                <a:buSzTx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10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BDE1F93-43D4-5025-3CD1-9178872D8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1920F41-6693-920D-3F2A-13766AA8539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9AA0C2E-3CAB-67EA-A122-6A7036C8C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DD93279-A21C-D540-9FAC-F97FC13E421C}" type="slidenum">
              <a:rPr lang="en-US" altLang="en-US"/>
              <a:pPr>
                <a:spcBef>
                  <a:spcPct val="0"/>
                </a:spcBef>
                <a:buSzTx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74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BDE1F93-43D4-5025-3CD1-9178872D8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1920F41-6693-920D-3F2A-13766AA8539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9AA0C2E-3CAB-67EA-A122-6A7036C8C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DD93279-A21C-D540-9FAC-F97FC13E421C}" type="slidenum">
              <a:rPr lang="en-US" altLang="en-US"/>
              <a:pPr>
                <a:spcBef>
                  <a:spcPct val="0"/>
                </a:spcBef>
                <a:buSzTx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875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- Single Lin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rocopio-ppt-footer-logo.0.7.pdf">
            <a:extLst>
              <a:ext uri="{FF2B5EF4-FFF2-40B4-BE49-F238E27FC236}">
                <a16:creationId xmlns:a16="http://schemas.microsoft.com/office/drawing/2014/main" id="{8FA1A9F1-401C-9AE8-4DD9-B769614E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31863"/>
            <a:ext cx="17287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2313" y="2640246"/>
            <a:ext cx="7772400" cy="754397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41673"/>
            <a:ext cx="7772400" cy="413793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68F3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722313" y="4163627"/>
            <a:ext cx="7772400" cy="537156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0182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rocopio-ppt-footer-logo.0.7.pdf">
            <a:extLst>
              <a:ext uri="{FF2B5EF4-FFF2-40B4-BE49-F238E27FC236}">
                <a16:creationId xmlns:a16="http://schemas.microsoft.com/office/drawing/2014/main" id="{B695B39E-FFBE-5C92-56F5-0A39F7104F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31863"/>
            <a:ext cx="17287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640246"/>
            <a:ext cx="7772400" cy="754397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41673"/>
            <a:ext cx="7772400" cy="413793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68F3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722313" y="4163627"/>
            <a:ext cx="7772400" cy="537156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2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rocopio-ppt-footer-logo.0.7.pdf">
            <a:extLst>
              <a:ext uri="{FF2B5EF4-FFF2-40B4-BE49-F238E27FC236}">
                <a16:creationId xmlns:a16="http://schemas.microsoft.com/office/drawing/2014/main" id="{9B090005-A84A-0A71-8820-119AE6DC25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31863"/>
            <a:ext cx="17287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640246"/>
            <a:ext cx="7772400" cy="754397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41673"/>
            <a:ext cx="7772400" cy="413793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722313" y="4163627"/>
            <a:ext cx="7772400" cy="537156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7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63955D-C3F3-12E8-2A94-02383EE2827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91200" y="4781550"/>
            <a:ext cx="3227388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cs typeface="Arial"/>
                <a:sym typeface="Wingdings"/>
              </a:rPr>
              <a:t>© 2024 Procopio, Cory, Hargreaves &amp; Savitch LLP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180"/>
            <a:ext cx="8229600" cy="3318997"/>
          </a:xfrm>
        </p:spPr>
        <p:txBody>
          <a:bodyPr/>
          <a:lstStyle>
            <a:lvl1pPr marL="230188" indent="-230188">
              <a:lnSpc>
                <a:spcPct val="110000"/>
              </a:lnSpc>
              <a:spcBef>
                <a:spcPts val="480"/>
              </a:spcBef>
              <a:buClr>
                <a:srgbClr val="F68F35"/>
              </a:buClr>
              <a:defRPr/>
            </a:lvl1pPr>
            <a:lvl2pPr>
              <a:buClr>
                <a:srgbClr val="F68F35"/>
              </a:buClr>
              <a:defRPr/>
            </a:lvl2pPr>
            <a:lvl3pPr>
              <a:buClr>
                <a:srgbClr val="F68F35"/>
              </a:buClr>
              <a:defRPr/>
            </a:lvl3pPr>
            <a:lvl4pPr>
              <a:buClr>
                <a:srgbClr val="F68F35"/>
              </a:buClr>
              <a:defRPr/>
            </a:lvl4pPr>
            <a:lvl5pPr>
              <a:buClr>
                <a:srgbClr val="F68F35"/>
              </a:buClr>
              <a:defRPr/>
            </a:lvl5pPr>
          </a:lstStyle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3747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0C3AA0-1FAE-EE8D-8AA5-F442EE2D702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791200" y="4781550"/>
            <a:ext cx="3227388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© 2020 Procopio, Cory, Hargreaves &amp; Savitch LLP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410F9-CF59-ECE6-07DF-6AE54728FAE2}"/>
              </a:ext>
            </a:extLst>
          </p:cNvPr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791200" y="4781550"/>
            <a:ext cx="3227388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cs typeface="Arial"/>
                <a:sym typeface="Wingdings"/>
              </a:rPr>
              <a:t>© 2024 Procopio, Cory, Hargreaves &amp; Savitch LLP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1899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80"/>
              </a:spcBef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784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E8B473-7496-52EE-93AF-16AD6426ED34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791200" y="4781550"/>
            <a:ext cx="3227388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cs typeface="Arial"/>
                <a:sym typeface="Wingdings"/>
              </a:rPr>
              <a:t>© 2020 Procopio, Cory, Hargreaves &amp; Savitch LLP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44A64-5CEC-5C64-588A-A17F3C748136}"/>
              </a:ext>
            </a:extLst>
          </p:cNvPr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791200" y="4781550"/>
            <a:ext cx="3227388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cs typeface="Arial"/>
                <a:sym typeface="Wingdings"/>
              </a:rPr>
              <a:t>© 2024 Procopio, Cory, Hargreaves &amp; Savitch LLP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091846"/>
          </a:xfrm>
        </p:spPr>
        <p:txBody>
          <a:bodyPr/>
          <a:lstStyle>
            <a:lvl1pPr>
              <a:buClr>
                <a:srgbClr val="F68F35"/>
              </a:buClr>
              <a:defRPr sz="1600"/>
            </a:lvl1pPr>
            <a:lvl2pPr>
              <a:buClr>
                <a:srgbClr val="F68F35"/>
              </a:buClr>
              <a:defRPr sz="1400"/>
            </a:lvl2pPr>
            <a:lvl3pPr>
              <a:buClr>
                <a:srgbClr val="F68F35"/>
              </a:buClr>
              <a:defRPr sz="1400"/>
            </a:lvl3pPr>
            <a:lvl4pPr>
              <a:buClr>
                <a:srgbClr val="F68F35"/>
              </a:buClr>
              <a:defRPr sz="1400"/>
            </a:lvl4pPr>
            <a:lvl5pPr>
              <a:buClr>
                <a:srgbClr val="F68F35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3091846"/>
          </a:xfrm>
        </p:spPr>
        <p:txBody>
          <a:bodyPr/>
          <a:lstStyle>
            <a:lvl1pPr>
              <a:buClr>
                <a:srgbClr val="F68F35"/>
              </a:buClr>
              <a:defRPr sz="1600"/>
            </a:lvl1pPr>
            <a:lvl2pPr>
              <a:buClr>
                <a:srgbClr val="F68F35"/>
              </a:buClr>
              <a:defRPr sz="1400"/>
            </a:lvl2pPr>
            <a:lvl3pPr>
              <a:buClr>
                <a:srgbClr val="F68F35"/>
              </a:buClr>
              <a:defRPr sz="1400"/>
            </a:lvl3pPr>
            <a:lvl4pPr>
              <a:buClr>
                <a:srgbClr val="F68F35"/>
              </a:buClr>
              <a:defRPr sz="1400"/>
            </a:lvl4pPr>
            <a:lvl5pPr>
              <a:buClr>
                <a:srgbClr val="F68F35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279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E82BC-B37D-B91C-3AFF-A2777FF2A022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795963" y="4732338"/>
            <a:ext cx="3227387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cs typeface="Arial"/>
                <a:sym typeface="Wingdings"/>
              </a:rPr>
              <a:t>© 2024 Procopio, Cory, Hargreaves &amp; Savitch LLP</a:t>
            </a:r>
          </a:p>
        </p:txBody>
      </p:sp>
    </p:spTree>
    <p:extLst>
      <p:ext uri="{BB962C8B-B14F-4D97-AF65-F5344CB8AC3E}">
        <p14:creationId xmlns:p14="http://schemas.microsoft.com/office/powerpoint/2010/main" val="357729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rocopio-ppt-footer-logo.0.7.pdf">
            <a:extLst>
              <a:ext uri="{FF2B5EF4-FFF2-40B4-BE49-F238E27FC236}">
                <a16:creationId xmlns:a16="http://schemas.microsoft.com/office/drawing/2014/main" id="{41FBC246-2DB6-963D-F6A2-39AD818CA658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806950"/>
            <a:ext cx="1066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B690D-A9F5-6F22-738E-52593A0773A1}"/>
              </a:ext>
            </a:extLst>
          </p:cNvPr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791200" y="4781550"/>
            <a:ext cx="3227388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cs typeface="Arial"/>
                <a:sym typeface="Wingdings"/>
              </a:rPr>
              <a:t>© 2024 Procopio, Cory, Hargreaves &amp; Savitch LLP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8229598" cy="586395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1476"/>
            <a:ext cx="5111750" cy="351829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1147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2122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 images tes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8BC4599-8243-F97B-B555-1CD7BBA93815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791200" y="4781550"/>
            <a:ext cx="3227388" cy="24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cs typeface="Arial"/>
                <a:sym typeface="Wingdings"/>
              </a:rPr>
              <a:t>© 2024 Procopio, Cory, Hargreaves &amp; Savitch LLP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209345" y="345930"/>
            <a:ext cx="8284875" cy="857250"/>
          </a:xfrm>
        </p:spPr>
        <p:txBody>
          <a:bodyPr>
            <a:normAutofit fontScale="90000"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588" y="2222894"/>
            <a:ext cx="1372316" cy="13716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714410" y="2217753"/>
            <a:ext cx="1372316" cy="13716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en-US" noProof="0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18516" y="2217753"/>
            <a:ext cx="1372316" cy="13716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en-US" noProof="0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15041" y="2222894"/>
            <a:ext cx="1372316" cy="13716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en-US" noProof="0" dirty="0"/>
              <a:t>Click icon to add picture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509588" y="3594100"/>
            <a:ext cx="1371600" cy="290513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</a:defRPr>
            </a:lvl1pPr>
            <a:lvl2pPr marL="233362" indent="0">
              <a:buNone/>
              <a:defRPr sz="1600"/>
            </a:lvl2pPr>
            <a:lvl3pPr marL="454025" indent="0">
              <a:buNone/>
              <a:defRPr sz="1600"/>
            </a:lvl3pPr>
            <a:lvl4pPr marL="687388" indent="0">
              <a:buNone/>
              <a:defRPr sz="1600"/>
            </a:lvl4pPr>
            <a:lvl5pPr marL="914400" indent="0">
              <a:buNone/>
              <a:defRPr sz="1600"/>
            </a:lvl5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6"/>
          </p:nvPr>
        </p:nvSpPr>
        <p:spPr>
          <a:xfrm>
            <a:off x="2714410" y="3601243"/>
            <a:ext cx="1371600" cy="290513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  <a:lvl2pPr marL="233362" indent="0">
              <a:buNone/>
              <a:defRPr sz="1600"/>
            </a:lvl2pPr>
            <a:lvl3pPr marL="454025" indent="0">
              <a:buNone/>
              <a:defRPr sz="1600"/>
            </a:lvl3pPr>
            <a:lvl4pPr marL="687388" indent="0">
              <a:buNone/>
              <a:defRPr sz="1600"/>
            </a:lvl4pPr>
            <a:lvl5pPr marL="914400" indent="0">
              <a:buNone/>
              <a:defRPr sz="1600"/>
            </a:lvl5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7"/>
          </p:nvPr>
        </p:nvSpPr>
        <p:spPr>
          <a:xfrm>
            <a:off x="4919232" y="3603151"/>
            <a:ext cx="1371600" cy="290513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  <a:lvl2pPr marL="233362" indent="0">
              <a:buNone/>
              <a:defRPr sz="1600"/>
            </a:lvl2pPr>
            <a:lvl3pPr marL="454025" indent="0">
              <a:buNone/>
              <a:defRPr sz="1600"/>
            </a:lvl3pPr>
            <a:lvl4pPr marL="687388" indent="0">
              <a:buNone/>
              <a:defRPr sz="1600"/>
            </a:lvl4pPr>
            <a:lvl5pPr marL="914400" indent="0">
              <a:buNone/>
              <a:defRPr sz="1600"/>
            </a:lvl5pPr>
          </a:lstStyle>
          <a:p>
            <a:pPr lvl="0"/>
            <a:r>
              <a:rPr lang="en-US" altLang="en-US" noProof="0"/>
              <a:t>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7115757" y="3589353"/>
            <a:ext cx="1371600" cy="290513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  <a:lvl2pPr marL="233362" indent="0">
              <a:buNone/>
              <a:defRPr sz="1600"/>
            </a:lvl2pPr>
            <a:lvl3pPr marL="454025" indent="0">
              <a:buNone/>
              <a:defRPr sz="1600"/>
            </a:lvl3pPr>
            <a:lvl4pPr marL="687388" indent="0">
              <a:buNone/>
              <a:defRPr sz="1600"/>
            </a:lvl4pPr>
            <a:lvl5pPr marL="914400" indent="0">
              <a:buNone/>
              <a:defRPr sz="1600"/>
            </a:lvl5pPr>
          </a:lstStyle>
          <a:p>
            <a:pPr lvl="0"/>
            <a:r>
              <a:rPr lang="en-US" alt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7414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017E67B-39A8-3057-D3CE-D8D2C1E7D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1B044BF-3FA9-96BF-CCCB-C2F3844BC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Box 3">
            <a:extLst>
              <a:ext uri="{FF2B5EF4-FFF2-40B4-BE49-F238E27FC236}">
                <a16:creationId xmlns:a16="http://schemas.microsoft.com/office/drawing/2014/main" id="{18B6A75C-3E70-40B4-A024-4D9CA9B4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4538663"/>
            <a:ext cx="8237537" cy="2143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fld id="{ECD46BEA-6690-FC48-B12E-0851E95BF1AA}" type="slidenum">
              <a:rPr lang="en-US" altLang="en-US" sz="800"/>
              <a:pPr algn="ctr" eaLnBrk="1" hangingPunct="1">
                <a:buSzPct val="100000"/>
              </a:pPr>
              <a:t>‹#›</a:t>
            </a:fld>
            <a:endParaRPr lang="en-US" altLang="en-US" sz="800" dirty="0"/>
          </a:p>
        </p:txBody>
      </p:sp>
      <p:pic>
        <p:nvPicPr>
          <p:cNvPr id="1029" name="Picture 12">
            <a:extLst>
              <a:ext uri="{FF2B5EF4-FFF2-40B4-BE49-F238E27FC236}">
                <a16:creationId xmlns:a16="http://schemas.microsoft.com/office/drawing/2014/main" id="{F1C6E74D-D06B-1CC4-4C6C-50CC39DD05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30750"/>
            <a:ext cx="9429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6" r:id="rId6"/>
    <p:sldLayoutId id="2147484267" r:id="rId7"/>
    <p:sldLayoutId id="2147484268" r:id="rId8"/>
    <p:sldLayoutId id="2147484269" r:id="rId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SzPct val="100000"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SzPct val="100000"/>
        <a:defRPr sz="2800">
          <a:solidFill>
            <a:schemeClr val="tx1"/>
          </a:solidFill>
          <a:latin typeface="Franklin Gothic Medium" panose="020B06030201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SzPct val="100000"/>
        <a:defRPr sz="2800">
          <a:solidFill>
            <a:schemeClr val="tx1"/>
          </a:solidFill>
          <a:latin typeface="Franklin Gothic Medium" panose="020B06030201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SzPct val="100000"/>
        <a:defRPr sz="2800">
          <a:solidFill>
            <a:schemeClr val="tx1"/>
          </a:solidFill>
          <a:latin typeface="Franklin Gothic Medium" panose="020B06030201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SzPct val="100000"/>
        <a:defRPr sz="2800">
          <a:solidFill>
            <a:schemeClr val="tx1"/>
          </a:solidFill>
          <a:latin typeface="Franklin Gothic Medium" panose="020B0603020102020204" pitchFamily="34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buSzPct val="100000"/>
        <a:defRPr sz="2800">
          <a:solidFill>
            <a:schemeClr val="tx1"/>
          </a:solidFill>
          <a:latin typeface="Franklin Gothic Medium" panose="020B06030201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buSzPct val="100000"/>
        <a:defRPr sz="2800">
          <a:solidFill>
            <a:schemeClr val="tx1"/>
          </a:solidFill>
          <a:latin typeface="Franklin Gothic Medium" panose="020B06030201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buSzPct val="100000"/>
        <a:defRPr sz="2800">
          <a:solidFill>
            <a:schemeClr val="tx1"/>
          </a:solidFill>
          <a:latin typeface="Franklin Gothic Medium" panose="020B06030201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buSzPct val="100000"/>
        <a:defRPr sz="2800">
          <a:solidFill>
            <a:schemeClr val="tx1"/>
          </a:solidFill>
          <a:latin typeface="Franklin Gothic Medium" panose="020B0603020102020204" pitchFamily="34" charset="0"/>
          <a:cs typeface="Arial" panose="020B0604020202020204" pitchFamily="34" charset="0"/>
        </a:defRPr>
      </a:lvl9pPr>
    </p:titleStyle>
    <p:bodyStyle>
      <a:lvl1pPr marL="230188" indent="-230188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68F35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27013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68F35"/>
        </a:buClr>
        <a:buSzPct val="100000"/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68F35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5988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68F35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68F35"/>
        </a:buClr>
        <a:buSzPct val="100000"/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5">
            <a:extLst>
              <a:ext uri="{FF2B5EF4-FFF2-40B4-BE49-F238E27FC236}">
                <a16:creationId xmlns:a16="http://schemas.microsoft.com/office/drawing/2014/main" id="{AAEFA040-4226-4BB4-F22E-C20BAE9B4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647950"/>
            <a:ext cx="7772400" cy="914400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spcBef>
                <a:spcPts val="0"/>
              </a:spcBef>
            </a:pPr>
            <a:r>
              <a:rPr lang="en-US" altLang="en-US" sz="1800" dirty="0"/>
              <a:t>Raph Kim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1800" dirty="0">
                <a:latin typeface="Ideal Sans Light" pitchFamily="50" charset="0"/>
              </a:rPr>
              <a:t>Jeffrey D.  Morton</a:t>
            </a:r>
          </a:p>
          <a:p>
            <a:pPr eaLnBrk="1" hangingPunct="1">
              <a:spcBef>
                <a:spcPts val="0"/>
              </a:spcBef>
            </a:pPr>
            <a:r>
              <a:rPr lang="en-US" sz="1800" dirty="0"/>
              <a:t>Procopio, Cory, Hargreaves &amp; Savitch LLP </a:t>
            </a:r>
            <a:endParaRPr lang="en-US" altLang="en-US" sz="1800" dirty="0"/>
          </a:p>
        </p:txBody>
      </p:sp>
      <p:sp>
        <p:nvSpPr>
          <p:cNvPr id="14339" name="Title 2">
            <a:extLst>
              <a:ext uri="{FF2B5EF4-FFF2-40B4-BE49-F238E27FC236}">
                <a16:creationId xmlns:a16="http://schemas.microsoft.com/office/drawing/2014/main" id="{4DF02C74-70DC-E84C-F527-8983EAA02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81150"/>
            <a:ext cx="8839200" cy="7540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cap="none" dirty="0">
                <a:solidFill>
                  <a:schemeClr val="tx2">
                    <a:lumMod val="75000"/>
                  </a:schemeClr>
                </a:solidFill>
                <a:latin typeface="Ideal Sans Light" pitchFamily="50" charset="0"/>
              </a:rPr>
              <a:t>IP Considerations for Start-Ups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37BD55E-7D59-4D25-B9F5-A66131E6DC2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62000" y="3562350"/>
            <a:ext cx="7772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68F35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68F35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68F35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68F35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68F35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BFBFBF"/>
                </a:solidFill>
              </a:rPr>
              <a:t>March 11, 2024 | Johns Hopkins University Whiting School of Engineering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79A21071-8E08-51EE-60D8-85FA6B4A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Developing an IP Strategy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EA5289B2-8DDD-5A08-DA2D-5AB521A5D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325" y="1187450"/>
            <a:ext cx="7864475" cy="3365500"/>
          </a:xfrm>
        </p:spPr>
        <p:txBody>
          <a:bodyPr/>
          <a:lstStyle/>
          <a:p>
            <a:r>
              <a:rPr lang="en-US" sz="2000" dirty="0"/>
              <a:t>Exercise caution when collaborating with third parties; formal agreements are essential to define IP ownership</a:t>
            </a:r>
          </a:p>
          <a:p>
            <a:r>
              <a:rPr lang="en-US" sz="2000" dirty="0"/>
              <a:t>Develop key form documents like NDAs, contractor agreements, and employee agreements with IP assignment clauses</a:t>
            </a:r>
          </a:p>
          <a:p>
            <a:r>
              <a:rPr lang="en-US" sz="2000" dirty="0"/>
              <a:t>Prioritize trademark protection early on; conduct basic clearance searches to avoid potential conflicts</a:t>
            </a:r>
          </a:p>
          <a:p>
            <a:r>
              <a:rPr lang="en-US" sz="2000" dirty="0"/>
              <a:t>Regularly file provisional patent applications to incrementally protect ongoing technical developments</a:t>
            </a:r>
          </a:p>
          <a:p>
            <a:r>
              <a:rPr lang="en-US" sz="2000" dirty="0"/>
              <a:t>Ensure provisional applications contain sufficient technical descriptions to establish enforceable priority dates</a:t>
            </a:r>
          </a:p>
          <a:p>
            <a:pPr algn="just" eaLnBrk="1" hangingPunct="1">
              <a:spcBef>
                <a:spcPts val="475"/>
              </a:spcBef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endParaRPr lang="en-US" altLang="en-US" sz="2000" dirty="0">
              <a:latin typeface="Ideal Sans Light" pitchFamily="50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None/>
            </a:pPr>
            <a:endParaRPr lang="en-US" altLang="en-US" sz="2000" i="1" dirty="0">
              <a:latin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3156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79A21071-8E08-51EE-60D8-85FA6B4A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IP Considerations When Disclosing Inventions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EA5289B2-8DDD-5A08-DA2D-5AB521A5D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325" y="1187450"/>
            <a:ext cx="7864475" cy="3365500"/>
          </a:xfrm>
        </p:spPr>
        <p:txBody>
          <a:bodyPr/>
          <a:lstStyle/>
          <a:p>
            <a:r>
              <a:rPr lang="en-US" sz="2000" dirty="0"/>
              <a:t>Risk of Public Disclosure:  Once you publicly disclose your invention (including presentations, publications, or online sharing), it may be difficult or impossible to obtain patent protection.</a:t>
            </a:r>
          </a:p>
          <a:p>
            <a:pPr lvl="1"/>
            <a:r>
              <a:rPr lang="en-US" sz="1800" dirty="0"/>
              <a:t>Publicly available idea is not patentable.</a:t>
            </a:r>
          </a:p>
          <a:p>
            <a:pPr lvl="1"/>
            <a:r>
              <a:rPr lang="en-US" sz="1800" dirty="0"/>
              <a:t>Different laws in different countries</a:t>
            </a:r>
          </a:p>
          <a:p>
            <a:pPr algn="just" eaLnBrk="1" hangingPunct="1">
              <a:spcBef>
                <a:spcPts val="475"/>
              </a:spcBef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Another party may first file for a patent.</a:t>
            </a:r>
          </a:p>
          <a:p>
            <a:pPr algn="just" eaLnBrk="1" hangingPunct="1">
              <a:spcBef>
                <a:spcPts val="475"/>
              </a:spcBef>
            </a:pPr>
            <a:r>
              <a:rPr lang="en-US" sz="2000" dirty="0">
                <a:solidFill>
                  <a:srgbClr val="000000"/>
                </a:solidFill>
              </a:rPr>
              <a:t>Your own public disclosure of invention may kill your own patent.</a:t>
            </a:r>
          </a:p>
          <a:p>
            <a:pPr lvl="1" algn="just" eaLnBrk="1" hangingPunct="1">
              <a:spcBef>
                <a:spcPts val="475"/>
              </a:spcBef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USPTO: 1 year clock starts from the public disclosure.</a:t>
            </a:r>
          </a:p>
          <a:p>
            <a:pPr algn="just" eaLnBrk="1" hangingPunct="1">
              <a:spcBef>
                <a:spcPts val="475"/>
              </a:spcBef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endParaRPr lang="en-US" altLang="en-US" sz="2000" dirty="0">
              <a:latin typeface="Ideal Sans Light" pitchFamily="50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None/>
            </a:pPr>
            <a:endParaRPr lang="en-US" altLang="en-US" sz="2000" i="1" dirty="0">
              <a:latin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410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79A21071-8E08-51EE-60D8-85FA6B4A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317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/>
              <a:t>How to Manage IP Protection Before/During/After the Presentation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EA5289B2-8DDD-5A08-DA2D-5AB521A5D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325" y="1187450"/>
            <a:ext cx="8321675" cy="3365500"/>
          </a:xfrm>
        </p:spPr>
        <p:txBody>
          <a:bodyPr/>
          <a:lstStyle/>
          <a:p>
            <a:r>
              <a:rPr lang="en-US" sz="2000" dirty="0"/>
              <a:t>Before presenting, </a:t>
            </a:r>
            <a:r>
              <a:rPr lang="en-US" sz="2000" b="1" dirty="0"/>
              <a:t>consider filing a provisional patent application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Review closely what you are presenting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Make sure you do not present any confidential information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</a:rPr>
              <a:t>Enabling disclosure</a:t>
            </a:r>
          </a:p>
          <a:p>
            <a:pPr lvl="1"/>
            <a:r>
              <a:rPr lang="en-US" sz="1800" b="0" i="0" dirty="0">
                <a:solidFill>
                  <a:srgbClr val="000000"/>
                </a:solidFill>
                <a:effectLst/>
              </a:rPr>
              <a:t>P</a:t>
            </a:r>
            <a:r>
              <a:rPr lang="en-US" sz="1800" dirty="0">
                <a:solidFill>
                  <a:srgbClr val="000000"/>
                </a:solidFill>
              </a:rPr>
              <a:t>resent what your product achieves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Reverse engineering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If you haven’t filed one, after presenting, reconsider </a:t>
            </a:r>
            <a:r>
              <a:rPr lang="en-US" sz="2000" b="1" dirty="0"/>
              <a:t>filing a provisional patent application as early as possible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endParaRPr lang="en-US" altLang="en-US" sz="2000" dirty="0">
              <a:latin typeface="Ideal Sans Light" pitchFamily="50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None/>
            </a:pPr>
            <a:endParaRPr lang="en-US" altLang="en-US" sz="2000" i="1" dirty="0">
              <a:latin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815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A39E10C6-EF8B-4F6A-BD8E-F50DE71ABA1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14375" y="1790700"/>
            <a:ext cx="3857625" cy="85725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/>
              <a:t>Contact Information: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0F4339-D23A-4A3F-8B23-A7230651A46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799" y="514350"/>
            <a:ext cx="2438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4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dirty="0"/>
              <a:t>Thank You!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C4B951-99F4-4744-848C-7D24732BF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96884"/>
              </p:ext>
            </p:extLst>
          </p:nvPr>
        </p:nvGraphicFramePr>
        <p:xfrm>
          <a:off x="838198" y="2251710"/>
          <a:ext cx="7467602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1">
                  <a:extLst>
                    <a:ext uri="{9D8B030D-6E8A-4147-A177-3AD203B41FA5}">
                      <a16:colId xmlns:a16="http://schemas.microsoft.com/office/drawing/2014/main" val="1292003259"/>
                    </a:ext>
                  </a:extLst>
                </a:gridCol>
                <a:gridCol w="3733801">
                  <a:extLst>
                    <a:ext uri="{9D8B030D-6E8A-4147-A177-3AD203B41FA5}">
                      <a16:colId xmlns:a16="http://schemas.microsoft.com/office/drawing/2014/main" val="8242784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Raph Y. Kim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Procopio, Cory, Hargreaves &amp;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</a:rPr>
                        <a:t>Savitch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 LLP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1901 L Street NW, Suite 620,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Washington, DC 20036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619.525.3887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raph.kim@procopio.com</a:t>
                      </a:r>
                    </a:p>
                    <a:p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Jeffrey D. Morton, PhD</a:t>
                      </a:r>
                    </a:p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Procopio, Cory, Hargreaves &amp; </a:t>
                      </a:r>
                      <a:r>
                        <a:rPr lang="en-US" sz="1600" dirty="0" err="1">
                          <a:solidFill>
                            <a:sysClr val="windowText" lastClr="000000"/>
                          </a:solidFill>
                        </a:rPr>
                        <a:t>Savitch</a:t>
                      </a:r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 LLP</a:t>
                      </a:r>
                    </a:p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12544 High Bluff Drive, Suite 400, </a:t>
                      </a:r>
                    </a:p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San Diego, CA 92130</a:t>
                      </a:r>
                    </a:p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858.720.6330</a:t>
                      </a:r>
                    </a:p>
                    <a:p>
                      <a:r>
                        <a:rPr lang="en-US" sz="1600" dirty="0">
                          <a:solidFill>
                            <a:sysClr val="windowText" lastClr="000000"/>
                          </a:solidFill>
                        </a:rPr>
                        <a:t>jeff.morton@procopio.com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4058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C8C27E2-7FBF-414D-98E0-BA97448BA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altLang="en-US" dirty="0"/>
              <a:t>Raph Kim</a:t>
            </a:r>
          </a:p>
        </p:txBody>
      </p:sp>
      <p:pic>
        <p:nvPicPr>
          <p:cNvPr id="1028" name="Picture 4" descr="Raph Y. Kim">
            <a:extLst>
              <a:ext uri="{FF2B5EF4-FFF2-40B4-BE49-F238E27FC236}">
                <a16:creationId xmlns:a16="http://schemas.microsoft.com/office/drawing/2014/main" id="{D04B0EBA-2617-4892-83B7-A07694BD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8464"/>
            <a:ext cx="218660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71EEF6-FA07-460A-B50E-305C3F6B4831}"/>
              </a:ext>
            </a:extLst>
          </p:cNvPr>
          <p:cNvSpPr txBox="1"/>
          <p:nvPr/>
        </p:nvSpPr>
        <p:spPr>
          <a:xfrm>
            <a:off x="3200399" y="1276350"/>
            <a:ext cx="57912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Senior Associate, Washington, D.C.</a:t>
            </a:r>
          </a:p>
          <a:p>
            <a:r>
              <a:rPr lang="en-US" sz="1400" dirty="0"/>
              <a:t>Life Sciences | Patent Prosecution &amp; Counseling</a:t>
            </a:r>
          </a:p>
          <a:p>
            <a:r>
              <a:rPr lang="en-US" sz="1400" dirty="0"/>
              <a:t>JD, American University Washington College of Law, Washington, DC, 2015</a:t>
            </a:r>
          </a:p>
          <a:p>
            <a:r>
              <a:rPr lang="en-US" sz="1400" dirty="0"/>
              <a:t>MS/BS (Chemical &amp; Biomolecular Engineering), Johns Hopkins University, Baltimore, MD, 2008/2007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C8C27E2-7FBF-414D-98E0-BA97448BA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altLang="en-US" dirty="0"/>
              <a:t>Jeffrey D. Morton</a:t>
            </a:r>
          </a:p>
        </p:txBody>
      </p:sp>
      <p:pic>
        <p:nvPicPr>
          <p:cNvPr id="1030" name="Picture 6" descr="Jeffrey D. Morton, PhD">
            <a:extLst>
              <a:ext uri="{FF2B5EF4-FFF2-40B4-BE49-F238E27FC236}">
                <a16:creationId xmlns:a16="http://schemas.microsoft.com/office/drawing/2014/main" id="{FDA6D6F2-D837-427E-91A3-0BDB5C86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750"/>
            <a:ext cx="1981200" cy="22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731093-E1B4-43DD-9707-43FE1F25BDC8}"/>
              </a:ext>
            </a:extLst>
          </p:cNvPr>
          <p:cNvSpPr txBox="1"/>
          <p:nvPr/>
        </p:nvSpPr>
        <p:spPr>
          <a:xfrm>
            <a:off x="3048000" y="1352550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Partner, San Diego</a:t>
            </a:r>
          </a:p>
          <a:p>
            <a:r>
              <a:rPr lang="en-US" sz="1400" dirty="0"/>
              <a:t>Leader, Life Sciences | Patent Prosecution &amp; Counseling</a:t>
            </a:r>
          </a:p>
          <a:p>
            <a:r>
              <a:rPr lang="en-US" sz="1400" dirty="0"/>
              <a:t>JD, University of British Columbia Faculty of Law, 2007</a:t>
            </a:r>
          </a:p>
          <a:p>
            <a:r>
              <a:rPr lang="en-US" sz="1400" dirty="0"/>
              <a:t>PhD (Immunology), Washington University in St. Louis </a:t>
            </a:r>
            <a:br>
              <a:rPr lang="en-US" sz="1400" dirty="0"/>
            </a:br>
            <a:r>
              <a:rPr lang="en-US" sz="1400" dirty="0"/>
              <a:t>School of Medicine, 2004</a:t>
            </a:r>
          </a:p>
          <a:p>
            <a:r>
              <a:rPr lang="en-US" sz="1400" dirty="0"/>
              <a:t>BSc (Biology and English), with distinction, </a:t>
            </a:r>
            <a:br>
              <a:rPr lang="en-US" sz="1400" dirty="0"/>
            </a:br>
            <a:r>
              <a:rPr lang="en-US" sz="1400" dirty="0"/>
              <a:t>University of Victoria Faculty of Science, 1998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69277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79A21071-8E08-51EE-60D8-85FA6B4A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Table of Contents</a:t>
            </a:r>
            <a:endParaRPr lang="en-US" altLang="en-US" b="1" dirty="0">
              <a:latin typeface="Ideal Sans Light" pitchFamily="50" charset="0"/>
            </a:endParaRP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EA5289B2-8DDD-5A08-DA2D-5AB521A5D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325" y="971550"/>
            <a:ext cx="7864475" cy="3365500"/>
          </a:xfrm>
        </p:spPr>
        <p:txBody>
          <a:bodyPr/>
          <a:lstStyle/>
          <a:p>
            <a:pPr algn="just" eaLnBrk="1" hangingPunct="1">
              <a:spcBef>
                <a:spcPts val="475"/>
              </a:spcBef>
            </a:pPr>
            <a:endParaRPr lang="en-US" sz="1800" dirty="0"/>
          </a:p>
          <a:p>
            <a:pPr algn="just" eaLnBrk="1" hangingPunct="1">
              <a:spcBef>
                <a:spcPts val="475"/>
              </a:spcBef>
            </a:pPr>
            <a:r>
              <a:rPr lang="en-US" sz="1800" dirty="0"/>
              <a:t>Why is Intellectual Property (IP) Important for Start-Ups</a:t>
            </a:r>
          </a:p>
          <a:p>
            <a:pPr algn="just" eaLnBrk="1" hangingPunct="1">
              <a:spcBef>
                <a:spcPts val="475"/>
              </a:spcBef>
            </a:pPr>
            <a:r>
              <a:rPr lang="en-US" sz="1800" dirty="0"/>
              <a:t>Different Types of IP</a:t>
            </a:r>
          </a:p>
          <a:p>
            <a:pPr lvl="1" algn="just" eaLnBrk="1" hangingPunct="1">
              <a:spcBef>
                <a:spcPts val="475"/>
              </a:spcBef>
            </a:pPr>
            <a:r>
              <a:rPr lang="en-US" sz="1600" dirty="0"/>
              <a:t>Patents, Trademarks, Copyrights and Trade Secrets, </a:t>
            </a:r>
          </a:p>
          <a:p>
            <a:pPr algn="just" eaLnBrk="1" hangingPunct="1">
              <a:spcBef>
                <a:spcPts val="475"/>
              </a:spcBef>
            </a:pPr>
            <a:r>
              <a:rPr lang="en-US" sz="1800" dirty="0"/>
              <a:t>Developing an IP Strategy</a:t>
            </a:r>
          </a:p>
          <a:p>
            <a:pPr algn="just" eaLnBrk="1" hangingPunct="1">
              <a:spcBef>
                <a:spcPts val="475"/>
              </a:spcBef>
            </a:pPr>
            <a:r>
              <a:rPr lang="en-US" sz="1800" dirty="0"/>
              <a:t>How to Manage IP Protection Before/During/After the Presentation</a:t>
            </a:r>
          </a:p>
          <a:p>
            <a:pPr marL="0" indent="0" algn="just" eaLnBrk="1" hangingPunct="1">
              <a:spcBef>
                <a:spcPts val="475"/>
              </a:spcBef>
              <a:buNone/>
            </a:pPr>
            <a:endParaRPr lang="en-US" altLang="en-US" sz="2000" dirty="0">
              <a:latin typeface="Ideal Sans Light" pitchFamily="50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None/>
            </a:pPr>
            <a:endParaRPr lang="en-US" altLang="en-US" sz="1000" i="1" dirty="0">
              <a:latin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866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79A21071-8E08-51EE-60D8-85FA6B4A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Why is Intellectual Property (IP) important </a:t>
            </a:r>
            <a:br>
              <a:rPr lang="en-US" dirty="0"/>
            </a:br>
            <a:r>
              <a:rPr lang="en-US" dirty="0"/>
              <a:t>for start-ups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EA5289B2-8DDD-5A08-DA2D-5AB521A5D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325" y="971550"/>
            <a:ext cx="7864475" cy="3365500"/>
          </a:xfrm>
        </p:spPr>
        <p:txBody>
          <a:bodyPr/>
          <a:lstStyle/>
          <a:p>
            <a:pPr marL="0" indent="0" algn="just" eaLnBrk="1" hangingPunct="1">
              <a:spcBef>
                <a:spcPts val="475"/>
              </a:spcBef>
              <a:buNone/>
            </a:pPr>
            <a:endParaRPr lang="en-US" sz="2000" dirty="0"/>
          </a:p>
          <a:p>
            <a:pPr eaLnBrk="1" hangingPunct="1">
              <a:spcBef>
                <a:spcPts val="475"/>
              </a:spcBef>
            </a:pPr>
            <a:r>
              <a:rPr lang="en-US" sz="2000" dirty="0"/>
              <a:t>The valuation of a start-up company depends on marketability, inventiveness, and </a:t>
            </a:r>
            <a:r>
              <a:rPr lang="en-US" sz="2000" b="1" dirty="0"/>
              <a:t>exclusivity of intellectual property (IP)</a:t>
            </a:r>
            <a:r>
              <a:rPr lang="en-US" sz="2000" dirty="0"/>
              <a:t>.</a:t>
            </a:r>
          </a:p>
          <a:p>
            <a:pPr algn="just" eaLnBrk="1" hangingPunct="1">
              <a:spcBef>
                <a:spcPts val="475"/>
              </a:spcBef>
            </a:pPr>
            <a:r>
              <a:rPr lang="en-US" sz="2000" dirty="0">
                <a:solidFill>
                  <a:srgbClr val="000000"/>
                </a:solidFill>
              </a:rPr>
              <a:t>Litigation risk, stemming from infringing others’ rights, is one of the major risk factors for start-ups to manage.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r>
              <a:rPr lang="en-US" sz="2000" dirty="0"/>
              <a:t>Early and effective management of IP stands as one of the most crucial factors in establishing a core assert of a start-up.</a:t>
            </a:r>
            <a:endParaRPr lang="en-US" sz="2000" dirty="0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475"/>
              </a:spcBef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endParaRPr lang="en-US" altLang="en-US" sz="2000" dirty="0">
              <a:latin typeface="Ideal Sans Light" pitchFamily="50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None/>
            </a:pPr>
            <a:endParaRPr lang="en-US" altLang="en-US" sz="1000" i="1" dirty="0">
              <a:latin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636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79A21071-8E08-51EE-60D8-85FA6B4A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spcBef>
                <a:spcPts val="475"/>
              </a:spcBef>
            </a:pPr>
            <a:r>
              <a:rPr lang="en-US" dirty="0"/>
              <a:t>Different Types of IP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EA5289B2-8DDD-5A08-DA2D-5AB521A5D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89000"/>
            <a:ext cx="7864475" cy="3365500"/>
          </a:xfrm>
        </p:spPr>
        <p:txBody>
          <a:bodyPr/>
          <a:lstStyle/>
          <a:p>
            <a:pPr algn="just" eaLnBrk="1" hangingPunct="1">
              <a:spcBef>
                <a:spcPts val="475"/>
              </a:spcBef>
            </a:pPr>
            <a:r>
              <a:rPr lang="en-US" sz="2000" dirty="0"/>
              <a:t>Patents: Protects technical invention or design</a:t>
            </a:r>
          </a:p>
          <a:p>
            <a:pPr lvl="1" algn="just" eaLnBrk="1" hangingPunct="1">
              <a:spcBef>
                <a:spcPts val="475"/>
              </a:spcBef>
            </a:pPr>
            <a:r>
              <a:rPr lang="en-US" sz="1800" dirty="0"/>
              <a:t>Inventions and designs</a:t>
            </a:r>
          </a:p>
          <a:p>
            <a:pPr algn="just" eaLnBrk="1" hangingPunct="1">
              <a:spcBef>
                <a:spcPts val="475"/>
              </a:spcBef>
            </a:pPr>
            <a:r>
              <a:rPr lang="en-US" sz="2000" dirty="0">
                <a:solidFill>
                  <a:srgbClr val="000000"/>
                </a:solidFill>
              </a:rPr>
              <a:t>Trademarks: Symbols, names, phrases, logos, or designs used to identify and distinguish goods or services from those of others 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r>
              <a:rPr lang="en-US" sz="2000" dirty="0">
                <a:solidFill>
                  <a:srgbClr val="000000"/>
                </a:solidFill>
              </a:rPr>
              <a:t>Copyrights: Original works of authorship fixed in a tangible medium of expression</a:t>
            </a:r>
          </a:p>
          <a:p>
            <a:pPr lvl="1" algn="just" eaLnBrk="1" hangingPunct="1">
              <a:spcBef>
                <a:spcPts val="475"/>
              </a:spcBef>
            </a:pPr>
            <a:r>
              <a:rPr lang="en-US" sz="1800" dirty="0">
                <a:solidFill>
                  <a:srgbClr val="000000"/>
                </a:solidFill>
              </a:rPr>
              <a:t>Software coding, web pages, photographs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Trade Secrets</a:t>
            </a:r>
            <a:r>
              <a:rPr lang="en-US" sz="2000" dirty="0">
                <a:solidFill>
                  <a:srgbClr val="000000"/>
                </a:solidFill>
              </a:rPr>
              <a:t>: Confidential information that provides a competitive advantage to a business</a:t>
            </a:r>
          </a:p>
          <a:p>
            <a:pPr lvl="1" algn="just" eaLnBrk="1" hangingPunct="1">
              <a:spcBef>
                <a:spcPts val="475"/>
              </a:spcBef>
            </a:pPr>
            <a:r>
              <a:rPr lang="en-US" sz="1800" dirty="0">
                <a:solidFill>
                  <a:srgbClr val="000000"/>
                </a:solidFill>
              </a:rPr>
              <a:t>Secret technical details, recipes, methods/processes.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endParaRPr lang="en-US" altLang="en-US" sz="2000" dirty="0">
              <a:latin typeface="Ideal Sans Light" pitchFamily="50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None/>
            </a:pPr>
            <a:endParaRPr lang="en-US" altLang="en-US" sz="1000" i="1" dirty="0">
              <a:latin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395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79A21071-8E08-51EE-60D8-85FA6B4A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Developing an IP Strategy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EA5289B2-8DDD-5A08-DA2D-5AB521A5D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325" y="1187450"/>
            <a:ext cx="7864475" cy="3365500"/>
          </a:xfrm>
        </p:spPr>
        <p:txBody>
          <a:bodyPr/>
          <a:lstStyle/>
          <a:p>
            <a:r>
              <a:rPr lang="en-US" sz="2000" dirty="0"/>
              <a:t>Assess different IP protections for innovations covering current products, future products, and anticipated enhancements to stay ahead of competitors</a:t>
            </a:r>
          </a:p>
          <a:p>
            <a:r>
              <a:rPr lang="en-US" sz="2000" dirty="0"/>
              <a:t>Develop a deliberate IP strategy aligned with business objectives</a:t>
            </a:r>
          </a:p>
          <a:p>
            <a:r>
              <a:rPr lang="en-US" sz="2000" b="1" dirty="0"/>
              <a:t>Prioritize protection before disclosing innovations to others</a:t>
            </a:r>
          </a:p>
          <a:p>
            <a:r>
              <a:rPr lang="en-US" sz="2000" dirty="0"/>
              <a:t>Consider filing an initial application (e.g., provisional patent application) to secure broad protection for core inventions</a:t>
            </a:r>
          </a:p>
          <a:p>
            <a:r>
              <a:rPr lang="en-US" sz="2000" b="1" dirty="0"/>
              <a:t>File early</a:t>
            </a:r>
          </a:p>
          <a:p>
            <a:pPr algn="just" eaLnBrk="1" hangingPunct="1">
              <a:spcBef>
                <a:spcPts val="475"/>
              </a:spcBef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endParaRPr lang="en-US" altLang="en-US" sz="2000" dirty="0">
              <a:latin typeface="Ideal Sans Light" pitchFamily="50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None/>
            </a:pPr>
            <a:endParaRPr lang="en-US" altLang="en-US" sz="2000" i="1" dirty="0">
              <a:latin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06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79A21071-8E08-51EE-60D8-85FA6B4A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Developing an IP Strategy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EA5289B2-8DDD-5A08-DA2D-5AB521A5D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325" y="1187450"/>
            <a:ext cx="7864475" cy="3365500"/>
          </a:xfrm>
        </p:spPr>
        <p:txBody>
          <a:bodyPr/>
          <a:lstStyle/>
          <a:p>
            <a:r>
              <a:rPr lang="en-US" sz="2000" dirty="0"/>
              <a:t>Evaluate innovations and IP strategies at key milestones, such as product releases and patent examination stages</a:t>
            </a:r>
          </a:p>
          <a:p>
            <a:r>
              <a:rPr lang="en-US" sz="2000" dirty="0"/>
              <a:t>Remember, IP strategy is an ongoing process; regularly reassess and refine it</a:t>
            </a:r>
          </a:p>
          <a:p>
            <a:r>
              <a:rPr lang="en-US" sz="2000" dirty="0"/>
              <a:t>Strengthen protection by building upon existing applications, such as through continuation application filings</a:t>
            </a:r>
          </a:p>
          <a:p>
            <a:pPr algn="just" eaLnBrk="1" hangingPunct="1">
              <a:spcBef>
                <a:spcPts val="475"/>
              </a:spcBef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endParaRPr lang="en-US" altLang="en-US" sz="2000" dirty="0">
              <a:latin typeface="Ideal Sans Light" pitchFamily="50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None/>
            </a:pPr>
            <a:endParaRPr lang="en-US" altLang="en-US" sz="2000" i="1" dirty="0">
              <a:latin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697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>
            <a:extLst>
              <a:ext uri="{FF2B5EF4-FFF2-40B4-BE49-F238E27FC236}">
                <a16:creationId xmlns:a16="http://schemas.microsoft.com/office/drawing/2014/main" id="{79A21071-8E08-51EE-60D8-85FA6B4A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Developing an IP Strategy</a:t>
            </a:r>
          </a:p>
        </p:txBody>
      </p:sp>
      <p:sp>
        <p:nvSpPr>
          <p:cNvPr id="16388" name="Content Placeholder 2">
            <a:extLst>
              <a:ext uri="{FF2B5EF4-FFF2-40B4-BE49-F238E27FC236}">
                <a16:creationId xmlns:a16="http://schemas.microsoft.com/office/drawing/2014/main" id="{EA5289B2-8DDD-5A08-DA2D-5AB521A5D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325" y="1187450"/>
            <a:ext cx="7864475" cy="3365500"/>
          </a:xfrm>
        </p:spPr>
        <p:txBody>
          <a:bodyPr/>
          <a:lstStyle/>
          <a:p>
            <a:r>
              <a:rPr lang="en-US" sz="2000" dirty="0"/>
              <a:t>Ensure comprehensive invention/IP assignments from all parties involved</a:t>
            </a:r>
          </a:p>
          <a:p>
            <a:r>
              <a:rPr lang="en-US" sz="2000" dirty="0"/>
              <a:t>Remember that investors invest in the company, not individuals; ensure the company owns all rights</a:t>
            </a:r>
          </a:p>
          <a:p>
            <a:r>
              <a:rPr lang="en-US" sz="2000" dirty="0"/>
              <a:t>One assignee (one owner) to prevent decision conflicts.</a:t>
            </a:r>
          </a:p>
          <a:p>
            <a:pPr algn="just" eaLnBrk="1" hangingPunct="1">
              <a:spcBef>
                <a:spcPts val="475"/>
              </a:spcBef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just" eaLnBrk="1" hangingPunct="1">
              <a:spcBef>
                <a:spcPts val="475"/>
              </a:spcBef>
            </a:pPr>
            <a:endParaRPr lang="en-US" altLang="en-US" sz="2000" dirty="0">
              <a:latin typeface="Ideal Sans Light" pitchFamily="50" charset="0"/>
            </a:endParaRPr>
          </a:p>
          <a:p>
            <a:pPr algn="just" eaLnBrk="1" hangingPunct="1">
              <a:spcBef>
                <a:spcPts val="475"/>
              </a:spcBef>
              <a:buFont typeface="Arial" panose="020B0604020202020204" pitchFamily="34" charset="0"/>
              <a:buNone/>
            </a:pPr>
            <a:endParaRPr lang="en-US" altLang="en-US" sz="2000" i="1" dirty="0">
              <a:latin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4881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9.02.14"/>
  <p:tag name="AS_TITLE" val="Aspose.Slides for .NET 4.0 Client Profile"/>
  <p:tag name="AS_VERSION" val="19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474747"/>
      </a:dk2>
      <a:lt2>
        <a:srgbClr val="BFBFBF"/>
      </a:lt2>
      <a:accent1>
        <a:srgbClr val="F68F35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Angles">
      <a:majorFont>
        <a:latin typeface="Franklin Gothic Medium"/>
        <a:ea typeface="Arial"/>
        <a:cs typeface="Arial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copio PPT template 2021.ppt [Compatibility Mode]" id="{FD1E8B55-AD7D-440F-8094-4B89471AFA78}" vid="{86621C81-7DD5-4567-964C-C7B0E7CC1C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item4.xml>��< ? x m l   v e r s i o n = " 1 . 0 "   e n c o d i n g = " u t f - 1 6 " ? >  
 < p r o p e r t i e s   x m l n s = " h t t p : / / w w w . i m a n a g e . c o m / w o r k / x m l s c h e m a " >  
     < d o c u m e n t i d > I M A N A G E D O C S ! 7 7 8 4 6 9 6 . 2 < / d o c u m e n t i d >  
     < s e n d e r i d > 2 3 3 8 < / s e n d e r i d >  
     < s e n d e r e m a i l > R A P H . K I M @ P R O C O P I O . C O M < / s e n d e r e m a i l >  
     < l a s t m o d i f i e d > 2 0 2 4 - 0 3 - 1 0 T 2 1 : 3 8 : 0 6 . 0 0 0 0 0 0 0 - 0 7 : 0 0 < / l a s t m o d i f i e d >  
     < d a t a b a s e > I M A N A G E D O C S < / d a t a b a s e >  
 < / p r o p e r t i e s > 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4323F05B56C4EA492732D55F260B7" ma:contentTypeVersion="3" ma:contentTypeDescription="Create a new document." ma:contentTypeScope="" ma:versionID="af477e93ccf5c73a8e18ab2a6d18077a">
  <xsd:schema xmlns:xsd="http://www.w3.org/2001/XMLSchema" xmlns:xs="http://www.w3.org/2001/XMLSchema" xmlns:p="http://schemas.microsoft.com/office/2006/metadata/properties" xmlns:ns1="http://schemas.microsoft.com/sharepoint/v3" xmlns:ns2="1b5c1420-047a-40f0-be5e-a26568db7749" xmlns:ns3="00693ed6-47d8-48a8-b3a3-f3e8b572b296" targetNamespace="http://schemas.microsoft.com/office/2006/metadata/properties" ma:root="true" ma:fieldsID="b33a110d4d82f5f14dd9ce48c95eca24" ns1:_="" ns2:_="" ns3:_="">
    <xsd:import namespace="http://schemas.microsoft.com/sharepoint/v3"/>
    <xsd:import namespace="1b5c1420-047a-40f0-be5e-a26568db7749"/>
    <xsd:import namespace="00693ed6-47d8-48a8-b3a3-f3e8b572b29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c1420-047a-40f0-be5e-a26568db77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93ed6-47d8-48a8-b3a3-f3e8b572b296" elementFormDefault="qualified">
    <xsd:import namespace="http://schemas.microsoft.com/office/2006/documentManagement/types"/>
    <xsd:import namespace="http://schemas.microsoft.com/office/infopath/2007/PartnerControls"/>
    <xsd:element name="Category" ma:index="11" ma:displayName="Category" ma:default="Other" ma:format="RadioButtons" ma:internalName="Category">
      <xsd:simpleType>
        <xsd:restriction base="dms:Choice">
          <xsd:enumeration value="Attorney Awards"/>
          <xsd:enumeration value="Marketing Templates"/>
          <xsd:enumeration value="Events"/>
          <xsd:enumeration value="InterAction"/>
          <xsd:enumeration value="Press &amp; Public Speaking"/>
          <xsd:enumeration value="Social Media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EF690C-81F3-4759-89DB-11CB64CC82D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023B623-7538-40BC-A536-8B47BF455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5c1420-047a-40f0-be5e-a26568db7749"/>
    <ds:schemaRef ds:uri="00693ed6-47d8-48a8-b3a3-f3e8b572b2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682362-6C54-4FC6-BA05-C0809F6CE0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7113</TotalTime>
  <Words>803</Words>
  <Application>Microsoft Office PowerPoint</Application>
  <PresentationFormat>On-screen Show (16:9)</PresentationFormat>
  <Paragraphs>111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Medium</vt:lpstr>
      <vt:lpstr>Ideal Sans Light</vt:lpstr>
      <vt:lpstr>Wingdings</vt:lpstr>
      <vt:lpstr>Blank</vt:lpstr>
      <vt:lpstr>IP Considerations for Start-Ups</vt:lpstr>
      <vt:lpstr>Raph Kim</vt:lpstr>
      <vt:lpstr>Jeffrey D. Morton</vt:lpstr>
      <vt:lpstr>Table of Contents</vt:lpstr>
      <vt:lpstr>Why is Intellectual Property (IP) important  for start-ups</vt:lpstr>
      <vt:lpstr>Different Types of IP</vt:lpstr>
      <vt:lpstr>Developing an IP Strategy</vt:lpstr>
      <vt:lpstr>Developing an IP Strategy</vt:lpstr>
      <vt:lpstr>Developing an IP Strategy</vt:lpstr>
      <vt:lpstr>Developing an IP Strategy</vt:lpstr>
      <vt:lpstr>IP Considerations When Disclosing Inventions</vt:lpstr>
      <vt:lpstr>How to Manage IP Protection Before/During/After the Presentation</vt:lpstr>
      <vt:lpstr>Contact Information: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Choose Procopio?</dc:title>
  <dc:subject/>
  <dc:creator>Ross, Patrick C.</dc:creator>
  <cp:keywords/>
  <dc:description/>
  <cp:lastModifiedBy>Kim, Raph Y.</cp:lastModifiedBy>
  <cp:revision>152</cp:revision>
  <cp:lastPrinted>1601-01-01T00:00:00Z</cp:lastPrinted>
  <dcterms:created xsi:type="dcterms:W3CDTF">2021-02-22T21:53:23Z</dcterms:created>
  <dcterms:modified xsi:type="dcterms:W3CDTF">2024-03-11T04:38:06Z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y">
    <vt:lpwstr>Marketing Templates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  <property fmtid="{D5CDD505-2E9C-101B-9397-08002B2CF9AE}" pid="5" name="DocumentNumber">
    <vt:lpwstr>7784696</vt:lpwstr>
  </property>
  <property fmtid="{D5CDD505-2E9C-101B-9397-08002B2CF9AE}" pid="6" name="DocumentVersion">
    <vt:lpwstr>2</vt:lpwstr>
  </property>
  <property fmtid="{D5CDD505-2E9C-101B-9397-08002B2CF9AE}" pid="7" name="ClientNumber">
    <vt:lpwstr>PERSONAL</vt:lpwstr>
  </property>
  <property fmtid="{D5CDD505-2E9C-101B-9397-08002B2CF9AE}" pid="8" name="MatterNumber">
    <vt:lpwstr>2338</vt:lpwstr>
  </property>
  <property fmtid="{D5CDD505-2E9C-101B-9397-08002B2CF9AE}" pid="9" name="ClientName">
    <vt:lpwstr>PERSONAL</vt:lpwstr>
  </property>
  <property fmtid="{D5CDD505-2E9C-101B-9397-08002B2CF9AE}" pid="10" name="MatterName">
    <vt:lpwstr>2338</vt:lpwstr>
  </property>
  <property fmtid="{D5CDD505-2E9C-101B-9397-08002B2CF9AE}" pid="11" name="DatabaseName">
    <vt:lpwstr>IMANAGEDOCS</vt:lpwstr>
  </property>
  <property fmtid="{D5CDD505-2E9C-101B-9397-08002B2CF9AE}" pid="12" name="TypistName">
    <vt:lpwstr>2338</vt:lpwstr>
  </property>
  <property fmtid="{D5CDD505-2E9C-101B-9397-08002B2CF9AE}" pid="13" name="AuthorName">
    <vt:lpwstr>2338</vt:lpwstr>
  </property>
  <property fmtid="{D5CDD505-2E9C-101B-9397-08002B2CF9AE}" pid="14" name="InUseBy">
    <vt:lpwstr>2338</vt:lpwstr>
  </property>
  <property fmtid="{D5CDD505-2E9C-101B-9397-08002B2CF9AE}" pid="15" name="EditDate">
    <vt:lpwstr>3/10/2024 11:08:28 PM</vt:lpwstr>
  </property>
  <property fmtid="{D5CDD505-2E9C-101B-9397-08002B2CF9AE}" pid="16" name="EditTime">
    <vt:lpwstr/>
  </property>
</Properties>
</file>